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0" r:id="rId6"/>
    <p:sldId id="261" r:id="rId7"/>
    <p:sldId id="263" r:id="rId8"/>
    <p:sldId id="265" r:id="rId9"/>
    <p:sldId id="266" r:id="rId10"/>
    <p:sldId id="264"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3EB7F-0DD8-4937-9839-A0621FEC0503}"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3EB7F-0DD8-4937-9839-A0621FEC0503}"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3EB7F-0DD8-4937-9839-A0621FEC0503}"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3EB7F-0DD8-4937-9839-A0621FEC0503}"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3EB7F-0DD8-4937-9839-A0621FEC0503}"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3EB7F-0DD8-4937-9839-A0621FEC0503}"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3EB7F-0DD8-4937-9839-A0621FEC0503}" type="datetimeFigureOut">
              <a:rPr lang="en-US" smtClean="0"/>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3EB7F-0DD8-4937-9839-A0621FEC0503}" type="datetimeFigureOut">
              <a:rPr lang="en-US" smtClean="0"/>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3EB7F-0DD8-4937-9839-A0621FEC0503}" type="datetimeFigureOut">
              <a:rPr lang="en-US" smtClean="0"/>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3EB7F-0DD8-4937-9839-A0621FEC0503}"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3EB7F-0DD8-4937-9839-A0621FEC0503}"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7975-C55E-42AB-A303-3BB3D9781B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3EB7F-0DD8-4937-9839-A0621FEC0503}" type="datetimeFigureOut">
              <a:rPr lang="en-US" smtClean="0"/>
              <a:t>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27975-C55E-42AB-A303-3BB3D9781B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Swarming</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David Moechnig</a:t>
            </a:r>
          </a:p>
          <a:p>
            <a:r>
              <a:rPr lang="en-US" dirty="0" smtClean="0"/>
              <a:t>Jan 25, 2014</a:t>
            </a:r>
          </a:p>
          <a:p>
            <a:r>
              <a:rPr lang="en-US" dirty="0" smtClean="0"/>
              <a:t>Illinois State University Beekeeping Club</a:t>
            </a:r>
          </a:p>
          <a:p>
            <a:r>
              <a:rPr lang="en-US" dirty="0" smtClean="0"/>
              <a:t>Beginning Beekeepers Class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Queen Clipping</a:t>
            </a:r>
            <a:endParaRPr lang="en-US" dirty="0"/>
          </a:p>
        </p:txBody>
      </p:sp>
      <p:sp>
        <p:nvSpPr>
          <p:cNvPr id="3" name="Content Placeholder 2"/>
          <p:cNvSpPr>
            <a:spLocks noGrp="1"/>
          </p:cNvSpPr>
          <p:nvPr>
            <p:ph sz="half" idx="1"/>
          </p:nvPr>
        </p:nvSpPr>
        <p:spPr/>
        <p:txBody>
          <a:bodyPr/>
          <a:lstStyle/>
          <a:p>
            <a:r>
              <a:rPr lang="en-US" dirty="0" smtClean="0"/>
              <a:t>Wing of queen is clipped making her unable to fly.</a:t>
            </a:r>
          </a:p>
          <a:p>
            <a:pPr>
              <a:buNone/>
            </a:pPr>
            <a:endParaRPr lang="en-US" dirty="0"/>
          </a:p>
        </p:txBody>
      </p:sp>
      <p:pic>
        <p:nvPicPr>
          <p:cNvPr id="5" name="Content Placeholder 4" descr="queen.JPG"/>
          <p:cNvPicPr>
            <a:picLocks noGrp="1" noChangeAspect="1"/>
          </p:cNvPicPr>
          <p:nvPr>
            <p:ph sz="half" idx="2"/>
          </p:nvPr>
        </p:nvPicPr>
        <p:blipFill>
          <a:blip r:embed="rId2" cstate="print"/>
          <a:stretch>
            <a:fillRect/>
          </a:stretch>
        </p:blipFill>
        <p:spPr>
          <a:xfrm>
            <a:off x="5084610" y="1600200"/>
            <a:ext cx="3165779" cy="452596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Cutting Queen Cells</a:t>
            </a:r>
            <a:endParaRPr lang="en-US" dirty="0"/>
          </a:p>
        </p:txBody>
      </p:sp>
      <p:sp>
        <p:nvSpPr>
          <p:cNvPr id="3" name="Content Placeholder 2"/>
          <p:cNvSpPr>
            <a:spLocks noGrp="1"/>
          </p:cNvSpPr>
          <p:nvPr>
            <p:ph sz="half" idx="1"/>
          </p:nvPr>
        </p:nvSpPr>
        <p:spPr/>
        <p:txBody>
          <a:bodyPr/>
          <a:lstStyle/>
          <a:p>
            <a:r>
              <a:rPr lang="en-US" dirty="0" smtClean="0"/>
              <a:t>Only delays the inevitable.</a:t>
            </a:r>
          </a:p>
          <a:p>
            <a:r>
              <a:rPr lang="en-US" dirty="0" smtClean="0"/>
              <a:t>It is highly likely that you have missed the swarm leaving and you just cut out the very cells that will become your new queen leaving you hopelessly </a:t>
            </a:r>
            <a:r>
              <a:rPr lang="en-US" dirty="0" err="1" smtClean="0"/>
              <a:t>queenless</a:t>
            </a:r>
            <a:r>
              <a:rPr lang="en-US" dirty="0" smtClean="0"/>
              <a:t>.</a:t>
            </a:r>
            <a:endParaRPr lang="en-US" dirty="0"/>
          </a:p>
        </p:txBody>
      </p:sp>
      <p:pic>
        <p:nvPicPr>
          <p:cNvPr id="5" name="Content Placeholder 4" descr="swarm_cells.jpeg"/>
          <p:cNvPicPr>
            <a:picLocks noGrp="1" noChangeAspect="1"/>
          </p:cNvPicPr>
          <p:nvPr>
            <p:ph sz="half" idx="2"/>
          </p:nvPr>
        </p:nvPicPr>
        <p:blipFill>
          <a:blip r:embed="rId2" cstate="print"/>
          <a:stretch>
            <a:fillRect/>
          </a:stretch>
        </p:blipFill>
        <p:spPr>
          <a:xfrm>
            <a:off x="4648200" y="2667307"/>
            <a:ext cx="4038600" cy="239174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Methods</a:t>
            </a:r>
            <a:endParaRPr lang="en-US" dirty="0"/>
          </a:p>
        </p:txBody>
      </p:sp>
      <p:sp>
        <p:nvSpPr>
          <p:cNvPr id="3" name="Content Placeholder 2"/>
          <p:cNvSpPr>
            <a:spLocks noGrp="1"/>
          </p:cNvSpPr>
          <p:nvPr>
            <p:ph idx="1"/>
          </p:nvPr>
        </p:nvSpPr>
        <p:spPr/>
        <p:txBody>
          <a:bodyPr/>
          <a:lstStyle/>
          <a:p>
            <a:r>
              <a:rPr lang="en-US" dirty="0" err="1" smtClean="0"/>
              <a:t>Wakeford</a:t>
            </a:r>
            <a:r>
              <a:rPr lang="en-US" dirty="0" smtClean="0"/>
              <a:t> Method</a:t>
            </a:r>
          </a:p>
          <a:p>
            <a:r>
              <a:rPr lang="en-US" dirty="0" err="1" smtClean="0"/>
              <a:t>Demaree</a:t>
            </a:r>
            <a:r>
              <a:rPr lang="en-US" dirty="0" smtClean="0"/>
              <a:t> Method</a:t>
            </a:r>
          </a:p>
          <a:p>
            <a:r>
              <a:rPr lang="en-US" dirty="0" err="1" smtClean="0"/>
              <a:t>Checkerboarding</a:t>
            </a:r>
            <a:r>
              <a:rPr lang="en-US" dirty="0" smtClean="0"/>
              <a:t>/Nectar Management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swarm?</a:t>
            </a:r>
            <a:endParaRPr lang="en-US" dirty="0"/>
          </a:p>
        </p:txBody>
      </p:sp>
      <p:pic>
        <p:nvPicPr>
          <p:cNvPr id="5" name="Content Placeholder 4" descr="399165_10150860181327612_1679987674_n.jpg"/>
          <p:cNvPicPr>
            <a:picLocks noGrp="1" noChangeAspect="1"/>
          </p:cNvPicPr>
          <p:nvPr>
            <p:ph idx="1"/>
          </p:nvPr>
        </p:nvPicPr>
        <p:blipFill>
          <a:blip r:embed="rId2" cstate="print"/>
          <a:stretch>
            <a:fillRect/>
          </a:stretch>
        </p:blipFill>
        <p:spPr>
          <a:xfrm>
            <a:off x="3945153" y="273050"/>
            <a:ext cx="4371544" cy="5853113"/>
          </a:xfrm>
        </p:spPr>
      </p:pic>
      <p:sp>
        <p:nvSpPr>
          <p:cNvPr id="4" name="Text Placeholder 3"/>
          <p:cNvSpPr>
            <a:spLocks noGrp="1"/>
          </p:cNvSpPr>
          <p:nvPr>
            <p:ph type="body" sz="half" idx="2"/>
          </p:nvPr>
        </p:nvSpPr>
        <p:spPr/>
        <p:txBody>
          <a:bodyPr/>
          <a:lstStyle/>
          <a:p>
            <a:r>
              <a:rPr lang="en-US" dirty="0" smtClean="0"/>
              <a:t>During a strong nectar flow after the bees have determined that the colonies future survival is no longer at stake they begin preparations to reproduce by making a new queen and the new queen(s) leave with a portion of the workers and some drones. After leaving the hive they will cluster on a tree branch or nearly anything else they can land on and start searching for a home for the new colony.</a:t>
            </a:r>
          </a:p>
          <a:p>
            <a:endParaRPr lang="en-US" dirty="0"/>
          </a:p>
          <a:p>
            <a:r>
              <a:rPr lang="en-US" dirty="0" smtClean="0"/>
              <a:t>When a colony starts to feel crowded and there isn’t enough comb to place incoming nectar they will begin backfilling the </a:t>
            </a:r>
            <a:r>
              <a:rPr lang="en-US" dirty="0" err="1" smtClean="0"/>
              <a:t>broodnest</a:t>
            </a:r>
            <a:r>
              <a:rPr lang="en-US" dirty="0" smtClean="0"/>
              <a:t> signaling that the hive is full and preparations start.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Swarms</a:t>
            </a:r>
            <a:endParaRPr lang="en-US" dirty="0"/>
          </a:p>
        </p:txBody>
      </p:sp>
      <p:sp>
        <p:nvSpPr>
          <p:cNvPr id="3" name="Text Placeholder 2"/>
          <p:cNvSpPr>
            <a:spLocks noGrp="1"/>
          </p:cNvSpPr>
          <p:nvPr>
            <p:ph type="body" idx="1"/>
          </p:nvPr>
        </p:nvSpPr>
        <p:spPr/>
        <p:txBody>
          <a:bodyPr/>
          <a:lstStyle/>
          <a:p>
            <a:r>
              <a:rPr lang="en-US" dirty="0" smtClean="0"/>
              <a:t>Overcrowding</a:t>
            </a:r>
            <a:endParaRPr lang="en-US" dirty="0"/>
          </a:p>
        </p:txBody>
      </p:sp>
      <p:sp>
        <p:nvSpPr>
          <p:cNvPr id="4" name="Content Placeholder 3"/>
          <p:cNvSpPr>
            <a:spLocks noGrp="1"/>
          </p:cNvSpPr>
          <p:nvPr>
            <p:ph sz="half" idx="2"/>
          </p:nvPr>
        </p:nvSpPr>
        <p:spPr/>
        <p:txBody>
          <a:bodyPr/>
          <a:lstStyle/>
          <a:p>
            <a:r>
              <a:rPr lang="en-US" dirty="0" smtClean="0"/>
              <a:t>Can happen anytime</a:t>
            </a:r>
          </a:p>
          <a:p>
            <a:r>
              <a:rPr lang="en-US" dirty="0" smtClean="0"/>
              <a:t>No place to store nectar and pollen so the </a:t>
            </a:r>
            <a:r>
              <a:rPr lang="en-US" dirty="0" err="1" smtClean="0"/>
              <a:t>broodnest</a:t>
            </a:r>
            <a:r>
              <a:rPr lang="en-US" dirty="0" smtClean="0"/>
              <a:t> is used for storage.</a:t>
            </a:r>
          </a:p>
          <a:p>
            <a:r>
              <a:rPr lang="en-US" dirty="0" smtClean="0"/>
              <a:t>Traffic congestion in the </a:t>
            </a:r>
            <a:r>
              <a:rPr lang="en-US" dirty="0" err="1" smtClean="0"/>
              <a:t>broodnest</a:t>
            </a:r>
            <a:r>
              <a:rPr lang="en-US" dirty="0" smtClean="0"/>
              <a:t>.</a:t>
            </a:r>
            <a:endParaRPr lang="en-US" dirty="0"/>
          </a:p>
        </p:txBody>
      </p:sp>
      <p:sp>
        <p:nvSpPr>
          <p:cNvPr id="5" name="Text Placeholder 4"/>
          <p:cNvSpPr>
            <a:spLocks noGrp="1"/>
          </p:cNvSpPr>
          <p:nvPr>
            <p:ph type="body" sz="quarter" idx="3"/>
          </p:nvPr>
        </p:nvSpPr>
        <p:spPr/>
        <p:txBody>
          <a:bodyPr/>
          <a:lstStyle/>
          <a:p>
            <a:r>
              <a:rPr lang="en-US" dirty="0" smtClean="0"/>
              <a:t>Reproductive</a:t>
            </a:r>
            <a:endParaRPr lang="en-US" dirty="0"/>
          </a:p>
        </p:txBody>
      </p:sp>
      <p:sp>
        <p:nvSpPr>
          <p:cNvPr id="6" name="Content Placeholder 5"/>
          <p:cNvSpPr>
            <a:spLocks noGrp="1"/>
          </p:cNvSpPr>
          <p:nvPr>
            <p:ph sz="quarter" idx="4"/>
          </p:nvPr>
        </p:nvSpPr>
        <p:spPr/>
        <p:txBody>
          <a:bodyPr/>
          <a:lstStyle/>
          <a:p>
            <a:r>
              <a:rPr lang="en-US" dirty="0" smtClean="0"/>
              <a:t>The bees have been working towards this since last winter when they tried to go into winter with enough stores to build up in the spring before the main nectar flow to give the swarm optimum conditions to build up to survive the following winter.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swarming bad?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your primary reason for having bees is to produce a honey crop swarming is bad. You’ve lost half your workforce and several weeks of brood rearing.</a:t>
            </a:r>
          </a:p>
          <a:p>
            <a:r>
              <a:rPr lang="en-US" dirty="0" smtClean="0"/>
              <a:t>The brood break resulting in a swarm being cast and no laying queen for a short time has a positive impact on </a:t>
            </a:r>
            <a:r>
              <a:rPr lang="en-US" dirty="0" err="1" smtClean="0"/>
              <a:t>varroa</a:t>
            </a:r>
            <a:r>
              <a:rPr lang="en-US" dirty="0" smtClean="0"/>
              <a:t> mite load since </a:t>
            </a:r>
            <a:r>
              <a:rPr lang="en-US" dirty="0" err="1" smtClean="0"/>
              <a:t>varroa</a:t>
            </a:r>
            <a:r>
              <a:rPr lang="en-US" dirty="0" smtClean="0"/>
              <a:t> reproduces in brood cells.</a:t>
            </a:r>
          </a:p>
          <a:p>
            <a:r>
              <a:rPr lang="en-US" dirty="0" smtClean="0"/>
              <a:t>If a colony casts a swarm it generally means they are healthy and productive.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 have to worry my first year?</a:t>
            </a:r>
            <a:endParaRPr lang="en-US" dirty="0"/>
          </a:p>
        </p:txBody>
      </p:sp>
      <p:sp>
        <p:nvSpPr>
          <p:cNvPr id="3" name="Content Placeholder 2"/>
          <p:cNvSpPr>
            <a:spLocks noGrp="1"/>
          </p:cNvSpPr>
          <p:nvPr>
            <p:ph idx="1"/>
          </p:nvPr>
        </p:nvSpPr>
        <p:spPr/>
        <p:txBody>
          <a:bodyPr>
            <a:normAutofit fontScale="92500"/>
          </a:bodyPr>
          <a:lstStyle/>
          <a:p>
            <a:r>
              <a:rPr lang="en-US" dirty="0" smtClean="0"/>
              <a:t>First year hives are less likely to swarm especially if started from packages. </a:t>
            </a:r>
            <a:r>
              <a:rPr lang="en-US" dirty="0" err="1" smtClean="0"/>
              <a:t>Nucs</a:t>
            </a:r>
            <a:r>
              <a:rPr lang="en-US" dirty="0" smtClean="0"/>
              <a:t> made in the spring with new queens are also not likely to swarm.</a:t>
            </a:r>
          </a:p>
          <a:p>
            <a:r>
              <a:rPr lang="en-US" dirty="0" smtClean="0"/>
              <a:t>Manage the addition of new hive bodies effectively, an empty box of new frames and foundation is not  much deterrent for swarming. Move drawn brood frames up to the next box to encourage the bees to start working in the next level.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Supers</a:t>
            </a:r>
            <a:endParaRPr lang="en-US" dirty="0"/>
          </a:p>
        </p:txBody>
      </p:sp>
      <p:sp>
        <p:nvSpPr>
          <p:cNvPr id="3" name="Content Placeholder 2"/>
          <p:cNvSpPr>
            <a:spLocks noGrp="1"/>
          </p:cNvSpPr>
          <p:nvPr>
            <p:ph idx="1"/>
          </p:nvPr>
        </p:nvSpPr>
        <p:spPr/>
        <p:txBody>
          <a:bodyPr/>
          <a:lstStyle/>
          <a:p>
            <a:r>
              <a:rPr lang="en-US" dirty="0" smtClean="0"/>
              <a:t>Adding supers is effective in preventing an overcrowding swarm if you have drawn comb, new foundation doesn’t provide additional space for nectar storage and it takes some time to get comb drawn out.</a:t>
            </a:r>
          </a:p>
          <a:p>
            <a:r>
              <a:rPr lang="en-US" dirty="0" smtClean="0"/>
              <a:t>Don’t let a hive run out of space.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429000" cy="1162050"/>
          </a:xfrm>
        </p:spPr>
        <p:txBody>
          <a:bodyPr>
            <a:normAutofit/>
          </a:bodyPr>
          <a:lstStyle/>
          <a:p>
            <a:r>
              <a:rPr lang="en-US" sz="2800" dirty="0" smtClean="0"/>
              <a:t>Reversing Hive Bodies</a:t>
            </a:r>
            <a:endParaRPr lang="en-US" sz="2800" dirty="0"/>
          </a:p>
        </p:txBody>
      </p:sp>
      <p:pic>
        <p:nvPicPr>
          <p:cNvPr id="5" name="Content Placeholder 4" descr="reversing.jpg"/>
          <p:cNvPicPr>
            <a:picLocks noGrp="1" noChangeAspect="1"/>
          </p:cNvPicPr>
          <p:nvPr>
            <p:ph idx="1"/>
          </p:nvPr>
        </p:nvPicPr>
        <p:blipFill>
          <a:blip r:embed="rId2" cstate="print"/>
          <a:stretch>
            <a:fillRect/>
          </a:stretch>
        </p:blipFill>
        <p:spPr>
          <a:xfrm>
            <a:off x="4800600" y="1676400"/>
            <a:ext cx="3756422" cy="3505994"/>
          </a:xfrm>
        </p:spPr>
      </p:pic>
      <p:sp>
        <p:nvSpPr>
          <p:cNvPr id="4" name="Text Placeholder 3"/>
          <p:cNvSpPr>
            <a:spLocks noGrp="1"/>
          </p:cNvSpPr>
          <p:nvPr>
            <p:ph type="body" sz="half" idx="2"/>
          </p:nvPr>
        </p:nvSpPr>
        <p:spPr>
          <a:xfrm>
            <a:off x="457200" y="1435100"/>
            <a:ext cx="3810000" cy="4691063"/>
          </a:xfrm>
        </p:spPr>
        <p:txBody>
          <a:bodyPr>
            <a:normAutofit fontScale="92500" lnSpcReduction="20000"/>
          </a:bodyPr>
          <a:lstStyle/>
          <a:p>
            <a:pPr>
              <a:buFont typeface="Arial" pitchFamily="34" charset="0"/>
              <a:buChar char="•"/>
            </a:pPr>
            <a:r>
              <a:rPr lang="en-US" sz="2000" dirty="0" smtClean="0"/>
              <a:t>In the spring the cluster and brood nest will have moved up into the uppermost box. </a:t>
            </a:r>
          </a:p>
          <a:p>
            <a:pPr>
              <a:buFont typeface="Arial" pitchFamily="34" charset="0"/>
              <a:buChar char="•"/>
            </a:pPr>
            <a:r>
              <a:rPr lang="en-US" sz="2000" dirty="0" smtClean="0"/>
              <a:t>Since bees like to store food over brood they do not have much storage space over the </a:t>
            </a:r>
            <a:r>
              <a:rPr lang="en-US" sz="2000" dirty="0" err="1" smtClean="0"/>
              <a:t>broodnest</a:t>
            </a:r>
            <a:r>
              <a:rPr lang="en-US" sz="2000" dirty="0" smtClean="0"/>
              <a:t>.</a:t>
            </a:r>
          </a:p>
          <a:p>
            <a:pPr>
              <a:buFont typeface="Arial" pitchFamily="34" charset="0"/>
              <a:buChar char="•"/>
            </a:pPr>
            <a:r>
              <a:rPr lang="en-US" sz="2000" dirty="0" smtClean="0"/>
              <a:t>21 day brood cycle limits how fast the bees can move the </a:t>
            </a:r>
            <a:r>
              <a:rPr lang="en-US" sz="2000" dirty="0" err="1" smtClean="0"/>
              <a:t>broodnest</a:t>
            </a:r>
            <a:r>
              <a:rPr lang="en-US" sz="2000" dirty="0" smtClean="0"/>
              <a:t> down on their own.</a:t>
            </a:r>
          </a:p>
          <a:p>
            <a:pPr>
              <a:buFont typeface="Arial" pitchFamily="34" charset="0"/>
              <a:buChar char="•"/>
            </a:pPr>
            <a:r>
              <a:rPr lang="en-US" sz="2000" dirty="0" smtClean="0"/>
              <a:t>You can reverse hive bodies and put the bottom, mostly empty box of drawn comb above the </a:t>
            </a:r>
            <a:r>
              <a:rPr lang="en-US" sz="2000" dirty="0" err="1" smtClean="0"/>
              <a:t>broodnest</a:t>
            </a:r>
            <a:r>
              <a:rPr lang="en-US" sz="2000" dirty="0" smtClean="0"/>
              <a:t> and give them plenty of space to store nectar and expand </a:t>
            </a:r>
            <a:r>
              <a:rPr lang="en-US" sz="2000" dirty="0" err="1" smtClean="0"/>
              <a:t>broodnest</a:t>
            </a:r>
            <a:r>
              <a:rPr lang="en-US" sz="2000" dirty="0" smtClean="0"/>
              <a:t> upwards.</a:t>
            </a:r>
          </a:p>
          <a:p>
            <a:pPr>
              <a:buFont typeface="Arial" pitchFamily="34" charset="0"/>
              <a:buChar char="•"/>
            </a:pPr>
            <a:r>
              <a:rPr lang="en-US" sz="2000" dirty="0" smtClean="0"/>
              <a:t>Don’t reverse if the </a:t>
            </a:r>
            <a:r>
              <a:rPr lang="en-US" sz="2000" dirty="0" err="1" smtClean="0"/>
              <a:t>broodnest</a:t>
            </a:r>
            <a:r>
              <a:rPr lang="en-US" sz="2000" dirty="0" smtClean="0"/>
              <a:t> is split between brood boxes, you risk chilling brood by splitting it up.</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a:t>
            </a:r>
            <a:r>
              <a:rPr lang="en-US" dirty="0" err="1"/>
              <a:t>B</a:t>
            </a:r>
            <a:r>
              <a:rPr lang="en-US" dirty="0" err="1" smtClean="0"/>
              <a:t>roodnest</a:t>
            </a:r>
            <a:r>
              <a:rPr lang="en-US" dirty="0" smtClean="0"/>
              <a:t> Open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Take brood frames from the </a:t>
            </a:r>
            <a:r>
              <a:rPr lang="en-US" dirty="0" err="1" smtClean="0"/>
              <a:t>broodnest</a:t>
            </a:r>
            <a:r>
              <a:rPr lang="en-US" dirty="0" smtClean="0"/>
              <a:t> and move them up, out of the </a:t>
            </a:r>
            <a:r>
              <a:rPr lang="en-US" dirty="0" err="1" smtClean="0"/>
              <a:t>broodnest</a:t>
            </a:r>
            <a:r>
              <a:rPr lang="en-US" dirty="0" smtClean="0"/>
              <a:t> and replace with frames of foundation or completely empty frames with a starter strip.</a:t>
            </a:r>
          </a:p>
          <a:p>
            <a:r>
              <a:rPr lang="en-US" dirty="0" smtClean="0"/>
              <a:t>Having empty frames in the </a:t>
            </a:r>
            <a:r>
              <a:rPr lang="en-US" dirty="0" err="1" smtClean="0"/>
              <a:t>broodnest</a:t>
            </a:r>
            <a:r>
              <a:rPr lang="en-US" dirty="0" smtClean="0"/>
              <a:t> will keep the bees occupied with comb building and not making swarm preparations. As soon as new frames have cells deep enough the queen will use them for eggs.</a:t>
            </a:r>
          </a:p>
          <a:p>
            <a:r>
              <a:rPr lang="en-US" dirty="0" smtClean="0"/>
              <a:t>Only works if using all the same depth boxes.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Splits</a:t>
            </a:r>
            <a:endParaRPr lang="en-US" dirty="0"/>
          </a:p>
        </p:txBody>
      </p:sp>
      <p:sp>
        <p:nvSpPr>
          <p:cNvPr id="3" name="Content Placeholder 2"/>
          <p:cNvSpPr>
            <a:spLocks noGrp="1"/>
          </p:cNvSpPr>
          <p:nvPr>
            <p:ph idx="1"/>
          </p:nvPr>
        </p:nvSpPr>
        <p:spPr/>
        <p:txBody>
          <a:bodyPr/>
          <a:lstStyle/>
          <a:p>
            <a:r>
              <a:rPr lang="en-US" dirty="0" smtClean="0"/>
              <a:t>Many different ways to make splits but all result in the addition of at least one new colony.</a:t>
            </a:r>
          </a:p>
          <a:p>
            <a:r>
              <a:rPr lang="en-US" dirty="0" smtClean="0"/>
              <a:t>Most effective if you start seeing signs of backfilling or queen cups with eggs or larvae. At this point they’ve already made up their mind and nothing you can do will stop them.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717</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Swarming</vt:lpstr>
      <vt:lpstr>What is a swarm?</vt:lpstr>
      <vt:lpstr>Types of Swarms</vt:lpstr>
      <vt:lpstr>Is swarming bad?</vt:lpstr>
      <vt:lpstr>Do I have to worry my first year?</vt:lpstr>
      <vt:lpstr>Add Supers</vt:lpstr>
      <vt:lpstr>Reversing Hive Bodies</vt:lpstr>
      <vt:lpstr>Keep Broodnest Open</vt:lpstr>
      <vt:lpstr>Make Splits</vt:lpstr>
      <vt:lpstr>Queen Clipping</vt:lpstr>
      <vt:lpstr>Cutting Queen Cells</vt:lpstr>
      <vt:lpstr>Other Methods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Swarming</dc:title>
  <dc:creator>David Moechnig</dc:creator>
  <cp:lastModifiedBy>David Moechnig</cp:lastModifiedBy>
  <cp:revision>3</cp:revision>
  <dcterms:created xsi:type="dcterms:W3CDTF">2014-01-25T11:11:35Z</dcterms:created>
  <dcterms:modified xsi:type="dcterms:W3CDTF">2014-01-25T14:50:00Z</dcterms:modified>
</cp:coreProperties>
</file>